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presProps.xml" ContentType="application/vnd.openxmlformats-officedocument.presentationml.presProps+xml"/>
  <Override PartName="/ppt/media/image9.svg" ContentType="image/svg"/>
  <Override PartName="/ppt/media/image8.png" ContentType="image/png"/>
  <Override PartName="/ppt/media/image17.png" ContentType="image/png"/>
  <Override PartName="/ppt/media/image11.svg" ContentType="image/svg"/>
  <Override PartName="/ppt/media/image13.svg" ContentType="image/svg"/>
  <Override PartName="/ppt/media/image7.svg" ContentType="image/svg"/>
  <Override PartName="/ppt/media/image12.png" ContentType="image/png"/>
  <Override PartName="/ppt/media/image21.png" ContentType="image/png"/>
  <Override PartName="/ppt/media/image20.png" ContentType="image/png"/>
  <Override PartName="/ppt/media/image3.png" ContentType="image/png"/>
  <Override PartName="/ppt/media/image2.png" ContentType="image/png"/>
  <Override PartName="/ppt/media/image18.png" ContentType="image/png"/>
  <Override PartName="/ppt/media/image6.png" ContentType="image/png"/>
  <Override PartName="/ppt/media/image1.png" ContentType="image/png"/>
  <Override PartName="/ppt/media/image16.png" ContentType="image/png"/>
  <Override PartName="/ppt/media/image15.png" ContentType="image/png"/>
  <Override PartName="/ppt/media/image19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10.png" ContentType="image/png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fonts/Font_1_Roboto_Regular.fntdata" ContentType="application/x-fontdata"/>
  <Override PartName="/ppt/fonts/Font_2_Roboto_Bold.fntdata" ContentType="application/x-fontdata"/>
  <Override PartName="/ppt/fonts/Font_3_Roboto_Italic.fntdata" ContentType="application/x-fontdata"/>
  <Override PartName="/ppt/fonts/Font_4_Roboto_BoldItalic.fntdata" ContentType="application/x-fontdata"/>
  <Override PartName="/ppt/fonts/Font_8_Noto_Sans_Devanagari_Bold.fntdata" ContentType="application/x-fontdata"/>
  <Override PartName="/ppt/fonts/Font_5_Noto_Sans_CJK_SC_Regular.fntdata" ContentType="application/x-fontdata"/>
  <Override PartName="/ppt/fonts/Font_6_Noto_Sans_CJK_SC_Bold.fntdata" ContentType="application/x-fontdata"/>
  <Override PartName="/ppt/fonts/Font_7_Noto_Sans_Devanagari_Regular.fntdata" ContentType="application/x-fontdata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Raleway"/>
    </p:embeddedFont>
    <p:embeddedFont>
      <p:font typeface="Roboto"/>
      <p:regular r:id="rId13"/>
      <p:bold r:id="rId14"/>
      <p:italic r:id="rId15"/>
      <p:boldItalic r:id="rId16"/>
    </p:embeddedFont>
    <p:embeddedFont>
      <p:font typeface="+mn-lt"/>
    </p:embeddedFont>
    <p:embeddedFont>
      <p:font typeface="Noto Sans CJK SC"/>
      <p:regular r:id="rId17"/>
      <p:bold r:id="rId18"/>
    </p:embeddedFont>
    <p:embeddedFont>
      <p:font typeface="+mn-ea"/>
    </p:embeddedFont>
    <p:embeddedFont>
      <p:font typeface="Noto Sans Devanagari"/>
      <p:regular r:id="rId19"/>
      <p:bold r:id="rId20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font" Target="fonts/Font_1_Roboto_Regular.fntdata"/><Relationship Id="rId14" Type="http://schemas.openxmlformats.org/officeDocument/2006/relationships/font" Target="fonts/Font_2_Roboto_Bold.fntdata"/><Relationship Id="rId15" Type="http://schemas.openxmlformats.org/officeDocument/2006/relationships/font" Target="fonts/Font_3_Roboto_Italic.fntdata"/><Relationship Id="rId16" Type="http://schemas.openxmlformats.org/officeDocument/2006/relationships/font" Target="fonts/Font_4_Roboto_BoldItalic.fntdata"/><Relationship Id="rId17" Type="http://schemas.openxmlformats.org/officeDocument/2006/relationships/font" Target="fonts/Font_5_Noto_Sans_CJK_SC_Regular.fntdata"/><Relationship Id="rId18" Type="http://schemas.openxmlformats.org/officeDocument/2006/relationships/font" Target="fonts/Font_6_Noto_Sans_CJK_SC_Bold.fntdata"/><Relationship Id="rId19" Type="http://schemas.openxmlformats.org/officeDocument/2006/relationships/font" Target="fonts/Font_7_Noto_Sans_Devanagari_Regular.fntdata"/><Relationship Id="rId20" Type="http://schemas.openxmlformats.org/officeDocument/2006/relationships/font" Target="fonts/Font_8_Noto_Sans_Devanagari_Bold.fntdata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0FF786B7-8587-44E0-A4BA-4BDDE94F81E1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-762120" y="1096920"/>
            <a:ext cx="9752400" cy="548532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822240" y="6950160"/>
            <a:ext cx="6584040" cy="65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4"/>
          </p:nvPr>
        </p:nvSpPr>
        <p:spPr>
          <a:xfrm>
            <a:off x="4660920" y="13897080"/>
            <a:ext cx="356616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876510-D0BE-4189-A3AC-6AAA1C572D0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-762120" y="1096920"/>
            <a:ext cx="9752400" cy="54853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822240" y="6950160"/>
            <a:ext cx="6584040" cy="65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5"/>
          </p:nvPr>
        </p:nvSpPr>
        <p:spPr>
          <a:xfrm>
            <a:off x="4660920" y="13897080"/>
            <a:ext cx="356616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C32E9EE-CE6C-4701-90A1-1163CBD93BC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-762120" y="1096920"/>
            <a:ext cx="9752400" cy="54853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822240" y="6950160"/>
            <a:ext cx="6584040" cy="65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6"/>
          </p:nvPr>
        </p:nvSpPr>
        <p:spPr>
          <a:xfrm>
            <a:off x="4660920" y="13897080"/>
            <a:ext cx="356616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2FDB5E-9681-4FB7-9380-D43D89963582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-762120" y="1096920"/>
            <a:ext cx="9752400" cy="548532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822240" y="6950160"/>
            <a:ext cx="6584040" cy="65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7"/>
          </p:nvPr>
        </p:nvSpPr>
        <p:spPr>
          <a:xfrm>
            <a:off x="4660920" y="13897080"/>
            <a:ext cx="356616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9B2563-9326-4314-803A-5A9190AC7B7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-762120" y="1096920"/>
            <a:ext cx="9752400" cy="548532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822240" y="6950160"/>
            <a:ext cx="6584040" cy="65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8"/>
          </p:nvPr>
        </p:nvSpPr>
        <p:spPr>
          <a:xfrm>
            <a:off x="4660920" y="13897080"/>
            <a:ext cx="356616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6BB47BC-AF89-4B47-BB95-27ADFB0DC8D5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-762120" y="1096920"/>
            <a:ext cx="9752400" cy="548532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822240" y="6950160"/>
            <a:ext cx="6584040" cy="65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9"/>
          </p:nvPr>
        </p:nvSpPr>
        <p:spPr>
          <a:xfrm>
            <a:off x="4660920" y="13897080"/>
            <a:ext cx="356616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D2E5930-497C-472F-AFE1-9A0DDBD35EF6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-762120" y="1096920"/>
            <a:ext cx="9752400" cy="548532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822240" y="6950160"/>
            <a:ext cx="6584040" cy="65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10"/>
          </p:nvPr>
        </p:nvSpPr>
        <p:spPr>
          <a:xfrm>
            <a:off x="4660920" y="13897080"/>
            <a:ext cx="356616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280174-81C2-40D6-84C1-6396732E482B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-762120" y="1096920"/>
            <a:ext cx="9752400" cy="548532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822240" y="6950160"/>
            <a:ext cx="6584040" cy="65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11"/>
          </p:nvPr>
        </p:nvSpPr>
        <p:spPr>
          <a:xfrm>
            <a:off x="4660920" y="13897080"/>
            <a:ext cx="356616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88BF95-83A4-45C5-97D5-86A6B9905198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-762120" y="1096920"/>
            <a:ext cx="9752400" cy="548532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822240" y="6950160"/>
            <a:ext cx="6584040" cy="658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12"/>
          </p:nvPr>
        </p:nvSpPr>
        <p:spPr>
          <a:xfrm>
            <a:off x="4660920" y="13897080"/>
            <a:ext cx="356616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07F90F-84A6-446C-968A-DCA4B59560E0}" type="slidenum">
              <a:rPr b="0" lang="en-US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280" cy="13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280" cy="477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ecec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5" Type="http://schemas.openxmlformats.org/officeDocument/2006/relationships/image" Target="../media/image8.png"/><Relationship Id="rId6" Type="http://schemas.openxmlformats.org/officeDocument/2006/relationships/image" Target="../media/image9.svg"/><Relationship Id="rId7" Type="http://schemas.openxmlformats.org/officeDocument/2006/relationships/image" Target="../media/image10.png"/><Relationship Id="rId8" Type="http://schemas.openxmlformats.org/officeDocument/2006/relationships/image" Target="../media/image11.svg"/><Relationship Id="rId9" Type="http://schemas.openxmlformats.org/officeDocument/2006/relationships/image" Target="../media/image12.png"/><Relationship Id="rId10" Type="http://schemas.openxmlformats.org/officeDocument/2006/relationships/image" Target="../media/image13.sv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6280200" y="1719000"/>
            <a:ext cx="7555320" cy="21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Скорость Волны на Поверхности Воды: Исследование в Канале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6280200" y="4185720"/>
            <a:ext cx="75553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Московский Физико-Технический Институт (Национальный Государственный Университет)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6280200" y="5166720"/>
            <a:ext cx="75553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Выполнили:</a:t>
            </a:r>
            <a:r>
              <a:rPr b="0" lang="en-US" sz="175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Пелевин Павел, Подмосковнов Лев (Б03-504 ФАКТ), Лукин Иван (Б02-511 ЛФИ)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Text 3"/>
          <p:cNvSpPr/>
          <p:nvPr/>
        </p:nvSpPr>
        <p:spPr>
          <a:xfrm>
            <a:off x="6280200" y="6147720"/>
            <a:ext cx="755532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Долгопрудный, 2025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Picture 2" descr=""/>
          <p:cNvPicPr/>
          <p:nvPr/>
        </p:nvPicPr>
        <p:blipFill>
          <a:blip r:embed="rId2"/>
          <a:stretch/>
        </p:blipFill>
        <p:spPr>
          <a:xfrm>
            <a:off x="11530080" y="6681960"/>
            <a:ext cx="4885200" cy="180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 0"/>
          <p:cNvSpPr/>
          <p:nvPr/>
        </p:nvSpPr>
        <p:spPr>
          <a:xfrm>
            <a:off x="667080" y="524520"/>
            <a:ext cx="7808760" cy="11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4649"/>
              </a:lnSpc>
              <a:tabLst>
                <a:tab algn="l" pos="0"/>
              </a:tabLst>
            </a:pPr>
            <a:r>
              <a:rPr b="0" lang="en-US" sz="375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Введение: Исследование Распространения Волн</a:t>
            </a:r>
            <a:endParaRPr b="0" lang="en-US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1"/>
          <p:cNvSpPr/>
          <p:nvPr/>
        </p:nvSpPr>
        <p:spPr>
          <a:xfrm>
            <a:off x="667080" y="2001600"/>
            <a:ext cx="7808760" cy="12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40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В данной работе мы сосредоточимся на изучении зависимости скорости распространения волны в водном канале, генерируемой путём быстрого открытия крышки. Этот процесс позволяет нам исследовать фундаментальные особенности поведения жидкости в условиях "мелкой воды".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Shape 2"/>
          <p:cNvSpPr/>
          <p:nvPr/>
        </p:nvSpPr>
        <p:spPr>
          <a:xfrm>
            <a:off x="667080" y="3435840"/>
            <a:ext cx="7808760" cy="1447560"/>
          </a:xfrm>
          <a:prstGeom prst="roundRect">
            <a:avLst>
              <a:gd name="adj" fmla="val 75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Shape 3"/>
          <p:cNvSpPr/>
          <p:nvPr/>
        </p:nvSpPr>
        <p:spPr>
          <a:xfrm>
            <a:off x="644400" y="3435840"/>
            <a:ext cx="90360" cy="1447560"/>
          </a:xfrm>
          <a:prstGeom prst="roundRect">
            <a:avLst>
              <a:gd name="adj" fmla="val 87549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 4"/>
          <p:cNvSpPr/>
          <p:nvPr/>
        </p:nvSpPr>
        <p:spPr>
          <a:xfrm>
            <a:off x="948960" y="3648960"/>
            <a:ext cx="2381400" cy="2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Основная Задача</a:t>
            </a:r>
            <a:endParaRPr b="0" lang="en-US" sz="1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 5"/>
          <p:cNvSpPr/>
          <p:nvPr/>
        </p:nvSpPr>
        <p:spPr>
          <a:xfrm>
            <a:off x="948960" y="4061160"/>
            <a:ext cx="73134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40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Исследовать зависимость скорости распространения волны в канале, распространяющейся от быстро открывающейся крышки.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Shape 6"/>
          <p:cNvSpPr/>
          <p:nvPr/>
        </p:nvSpPr>
        <p:spPr>
          <a:xfrm>
            <a:off x="667080" y="5074920"/>
            <a:ext cx="7808760" cy="2629080"/>
          </a:xfrm>
          <a:prstGeom prst="roundRect">
            <a:avLst>
              <a:gd name="adj" fmla="val 417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Shape 7"/>
          <p:cNvSpPr/>
          <p:nvPr/>
        </p:nvSpPr>
        <p:spPr>
          <a:xfrm>
            <a:off x="644400" y="5074920"/>
            <a:ext cx="90360" cy="2629080"/>
          </a:xfrm>
          <a:prstGeom prst="roundRect">
            <a:avLst>
              <a:gd name="adj" fmla="val 87549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Text 8"/>
          <p:cNvSpPr/>
          <p:nvPr/>
        </p:nvSpPr>
        <p:spPr>
          <a:xfrm>
            <a:off x="948960" y="5288040"/>
            <a:ext cx="2381400" cy="2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Ключевые Шаги</a:t>
            </a:r>
            <a:endParaRPr b="0" lang="en-US" sz="1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9"/>
          <p:cNvSpPr/>
          <p:nvPr/>
        </p:nvSpPr>
        <p:spPr>
          <a:xfrm>
            <a:off x="948960" y="5700240"/>
            <a:ext cx="731340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3c3939"/>
              </a:buClr>
              <a:buFont typeface="Symbol" charset="2"/>
              <a:buChar char=""/>
            </a:pPr>
            <a:r>
              <a:rPr b="0" lang="en-US" sz="15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Изучить теорию мелкой воды.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 10"/>
          <p:cNvSpPr/>
          <p:nvPr/>
        </p:nvSpPr>
        <p:spPr>
          <a:xfrm>
            <a:off x="948960" y="6071760"/>
            <a:ext cx="731340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3c3939"/>
              </a:buClr>
              <a:buFont typeface="Symbol" charset="2"/>
              <a:buChar char=""/>
            </a:pPr>
            <a:r>
              <a:rPr b="0" lang="en-US" sz="15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Ознакомиться с экспериментальной установкой.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11"/>
          <p:cNvSpPr/>
          <p:nvPr/>
        </p:nvSpPr>
        <p:spPr>
          <a:xfrm>
            <a:off x="948960" y="6443280"/>
            <a:ext cx="731340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3c3939"/>
              </a:buClr>
              <a:buFont typeface="Symbol" charset="2"/>
              <a:buChar char=""/>
            </a:pPr>
            <a:r>
              <a:rPr b="0" lang="en-US" sz="15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Провести экспериментальную работу.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12"/>
          <p:cNvSpPr/>
          <p:nvPr/>
        </p:nvSpPr>
        <p:spPr>
          <a:xfrm>
            <a:off x="948960" y="6815160"/>
            <a:ext cx="731340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3c3939"/>
              </a:buClr>
              <a:buFont typeface="Symbol" charset="2"/>
              <a:buChar char=""/>
            </a:pPr>
            <a:r>
              <a:rPr b="0" lang="en-US" sz="15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Обработать и проанализировать данные.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13"/>
          <p:cNvSpPr/>
          <p:nvPr/>
        </p:nvSpPr>
        <p:spPr>
          <a:xfrm>
            <a:off x="948960" y="7186680"/>
            <a:ext cx="731340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401"/>
              </a:lnSpc>
              <a:buClr>
                <a:srgbClr val="3c3939"/>
              </a:buClr>
              <a:buFont typeface="Symbol" charset="2"/>
              <a:buChar char=""/>
            </a:pPr>
            <a:r>
              <a:rPr b="0" lang="en-US" sz="15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Сравнить результаты с теорией.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"/>
          <p:cNvPicPr/>
          <p:nvPr/>
        </p:nvPicPr>
        <p:blipFill>
          <a:blip r:embed="rId1"/>
          <a:stretch/>
        </p:blipFill>
        <p:spPr>
          <a:xfrm>
            <a:off x="10501200" y="7140600"/>
            <a:ext cx="4885200" cy="180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5320" cy="8233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Text 0"/>
          <p:cNvSpPr/>
          <p:nvPr/>
        </p:nvSpPr>
        <p:spPr>
          <a:xfrm>
            <a:off x="5992920" y="397800"/>
            <a:ext cx="707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549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Цель Работы: От Теории к Эксперименту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1"/>
          <p:cNvSpPr/>
          <p:nvPr/>
        </p:nvSpPr>
        <p:spPr>
          <a:xfrm>
            <a:off x="5992920" y="1067040"/>
            <a:ext cx="81298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Наша главная цель — эмпирически подтвердить или опровергнуть теоретические предсказания для скорости волны в мелкой воде, используя собственную экспериментальную установку.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Shape 2"/>
          <p:cNvSpPr/>
          <p:nvPr/>
        </p:nvSpPr>
        <p:spPr>
          <a:xfrm>
            <a:off x="5992920" y="1692720"/>
            <a:ext cx="8129880" cy="1426320"/>
          </a:xfrm>
          <a:prstGeom prst="roundRect">
            <a:avLst>
              <a:gd name="adj" fmla="val 4258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Shape 3"/>
          <p:cNvSpPr/>
          <p:nvPr/>
        </p:nvSpPr>
        <p:spPr>
          <a:xfrm>
            <a:off x="6145200" y="1845000"/>
            <a:ext cx="433080" cy="433080"/>
          </a:xfrm>
          <a:prstGeom prst="roundRect">
            <a:avLst>
              <a:gd name="adj" fmla="val 21062067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3" name="Image 1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264720" y="1964520"/>
            <a:ext cx="194040" cy="19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Text 4"/>
          <p:cNvSpPr/>
          <p:nvPr/>
        </p:nvSpPr>
        <p:spPr>
          <a:xfrm>
            <a:off x="6145200" y="2423880"/>
            <a:ext cx="247212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Измерение Скорости Волны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6145200" y="2736720"/>
            <a:ext cx="782532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Исследовать зависимость скорости распространения волны от глубины воды в канале.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Shape 6"/>
          <p:cNvSpPr/>
          <p:nvPr/>
        </p:nvSpPr>
        <p:spPr>
          <a:xfrm>
            <a:off x="5992920" y="3265200"/>
            <a:ext cx="8129880" cy="1426320"/>
          </a:xfrm>
          <a:prstGeom prst="roundRect">
            <a:avLst>
              <a:gd name="adj" fmla="val 4258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Shape 7"/>
          <p:cNvSpPr/>
          <p:nvPr/>
        </p:nvSpPr>
        <p:spPr>
          <a:xfrm>
            <a:off x="6145200" y="3417480"/>
            <a:ext cx="433080" cy="433080"/>
          </a:xfrm>
          <a:prstGeom prst="roundRect">
            <a:avLst>
              <a:gd name="adj" fmla="val 21062067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" name="Image 2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6264720" y="3536640"/>
            <a:ext cx="194040" cy="19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 8"/>
          <p:cNvSpPr/>
          <p:nvPr/>
        </p:nvSpPr>
        <p:spPr>
          <a:xfrm>
            <a:off x="6145200" y="3996000"/>
            <a:ext cx="180792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Создание Установки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9"/>
          <p:cNvSpPr/>
          <p:nvPr/>
        </p:nvSpPr>
        <p:spPr>
          <a:xfrm>
            <a:off x="6145200" y="4308840"/>
            <a:ext cx="782532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Собрать и настроить экспериментальную установку для измерений.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Shape 10"/>
          <p:cNvSpPr/>
          <p:nvPr/>
        </p:nvSpPr>
        <p:spPr>
          <a:xfrm>
            <a:off x="5992920" y="4837320"/>
            <a:ext cx="8129880" cy="1426320"/>
          </a:xfrm>
          <a:prstGeom prst="roundRect">
            <a:avLst>
              <a:gd name="adj" fmla="val 4258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Shape 11"/>
          <p:cNvSpPr/>
          <p:nvPr/>
        </p:nvSpPr>
        <p:spPr>
          <a:xfrm>
            <a:off x="6145200" y="4989600"/>
            <a:ext cx="433080" cy="433080"/>
          </a:xfrm>
          <a:prstGeom prst="roundRect">
            <a:avLst>
              <a:gd name="adj" fmla="val 21062067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3" name="Image 3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6264720" y="5108760"/>
            <a:ext cx="194040" cy="19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ext 12"/>
          <p:cNvSpPr/>
          <p:nvPr/>
        </p:nvSpPr>
        <p:spPr>
          <a:xfrm>
            <a:off x="6145200" y="5568480"/>
            <a:ext cx="180792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Разработка ПО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13"/>
          <p:cNvSpPr/>
          <p:nvPr/>
        </p:nvSpPr>
        <p:spPr>
          <a:xfrm>
            <a:off x="6145200" y="5880960"/>
            <a:ext cx="782532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Написать программный код для сбора и обработки данных.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Shape 14"/>
          <p:cNvSpPr/>
          <p:nvPr/>
        </p:nvSpPr>
        <p:spPr>
          <a:xfrm>
            <a:off x="5992920" y="6409440"/>
            <a:ext cx="8129880" cy="1426320"/>
          </a:xfrm>
          <a:prstGeom prst="roundRect">
            <a:avLst>
              <a:gd name="adj" fmla="val 4258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Shape 15"/>
          <p:cNvSpPr/>
          <p:nvPr/>
        </p:nvSpPr>
        <p:spPr>
          <a:xfrm>
            <a:off x="6145200" y="6561720"/>
            <a:ext cx="433080" cy="433080"/>
          </a:xfrm>
          <a:prstGeom prst="roundRect">
            <a:avLst>
              <a:gd name="adj" fmla="val 21062067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8" name="Image 4" descr="preencoded.png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6264720" y="6681240"/>
            <a:ext cx="194040" cy="19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Text 16"/>
          <p:cNvSpPr/>
          <p:nvPr/>
        </p:nvSpPr>
        <p:spPr>
          <a:xfrm>
            <a:off x="6145200" y="7140600"/>
            <a:ext cx="180792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Анализ и Отчет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17"/>
          <p:cNvSpPr/>
          <p:nvPr/>
        </p:nvSpPr>
        <p:spPr>
          <a:xfrm>
            <a:off x="6145200" y="7453440"/>
            <a:ext cx="782532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Обработать полученные данные и составить подробный отчет о проделанной работе.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0"/>
          <p:cNvSpPr/>
          <p:nvPr/>
        </p:nvSpPr>
        <p:spPr>
          <a:xfrm>
            <a:off x="724680" y="1020600"/>
            <a:ext cx="7693200" cy="12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051"/>
              </a:lnSpc>
              <a:tabLst>
                <a:tab algn="l" pos="0"/>
              </a:tabLst>
            </a:pPr>
            <a:r>
              <a:rPr b="0" lang="en-US" sz="405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Теоретические Основы: Приближение Мелкой Воды</a:t>
            </a:r>
            <a:endParaRPr b="0" lang="en-US" sz="4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1"/>
          <p:cNvSpPr/>
          <p:nvPr/>
        </p:nvSpPr>
        <p:spPr>
          <a:xfrm>
            <a:off x="724680" y="2625840"/>
            <a:ext cx="769320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В рамках теории мелкой воды, которая применима, когда глубина жидкости значительно меньше длины волны, скорость распространения малых возмущений зависит исключительно от глубины жидкости.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2"/>
          <p:cNvSpPr/>
          <p:nvPr/>
        </p:nvSpPr>
        <p:spPr>
          <a:xfrm>
            <a:off x="724680" y="3881520"/>
            <a:ext cx="7693200" cy="3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900"/>
              </a:lnSpc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5" name="Image 1" descr="preencoded.png"/>
          <p:cNvPicPr/>
          <p:nvPr/>
        </p:nvPicPr>
        <p:blipFill>
          <a:blip r:embed="rId2"/>
          <a:stretch/>
        </p:blipFill>
        <p:spPr>
          <a:xfrm>
            <a:off x="724680" y="3881520"/>
            <a:ext cx="7693200" cy="37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 3"/>
          <p:cNvSpPr/>
          <p:nvPr/>
        </p:nvSpPr>
        <p:spPr>
          <a:xfrm>
            <a:off x="724680" y="4523040"/>
            <a:ext cx="769320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Где </a:t>
            </a:r>
            <a:r>
              <a:rPr b="0" i="1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c</a:t>
            </a:r>
            <a:r>
              <a:rPr b="0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— скорость волны, </a:t>
            </a:r>
            <a:r>
              <a:rPr b="0" i="1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g</a:t>
            </a:r>
            <a:r>
              <a:rPr b="0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— ускорение свободного падения, и </a:t>
            </a:r>
            <a:r>
              <a:rPr b="0" i="1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h</a:t>
            </a:r>
            <a:r>
              <a:rPr b="0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— глубина жидкости. Эта простая формула является краеугольным камнем нашего исследования.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4"/>
          <p:cNvSpPr/>
          <p:nvPr/>
        </p:nvSpPr>
        <p:spPr>
          <a:xfrm>
            <a:off x="1035360" y="5982480"/>
            <a:ext cx="738252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99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Теория мелкой воды</a:t>
            </a:r>
            <a:r>
              <a:rPr b="0" lang="en-US" sz="16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— это упрощенная модель динамики жидкости, позволяющая описывать движение волн в условиях, когда вертикальные размеры движения значительно меньше горизонтальных.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Shape 5"/>
          <p:cNvSpPr/>
          <p:nvPr/>
        </p:nvSpPr>
        <p:spPr>
          <a:xfrm>
            <a:off x="724680" y="5749560"/>
            <a:ext cx="21960" cy="1458360"/>
          </a:xfrm>
          <a:prstGeom prst="rect">
            <a:avLst/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9601200" y="2971800"/>
            <a:ext cx="2513880" cy="1599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 descr=""/>
          <p:cNvPicPr/>
          <p:nvPr/>
        </p:nvPicPr>
        <p:blipFill>
          <a:blip r:embed="rId1"/>
          <a:stretch/>
        </p:blipFill>
        <p:spPr>
          <a:xfrm>
            <a:off x="11234880" y="6791040"/>
            <a:ext cx="4885200" cy="180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" name="Text 0"/>
          <p:cNvSpPr/>
          <p:nvPr/>
        </p:nvSpPr>
        <p:spPr>
          <a:xfrm>
            <a:off x="633600" y="497880"/>
            <a:ext cx="11983680" cy="56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Экспериментальная Установка: Кювета с Электродами</a:t>
            </a:r>
            <a:endParaRPr b="0" lang="en-U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1"/>
          <p:cNvSpPr/>
          <p:nvPr/>
        </p:nvSpPr>
        <p:spPr>
          <a:xfrm>
            <a:off x="633600" y="1425600"/>
            <a:ext cx="1336212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Наша установка представляет собой кювету с быстро открывающейся дверцей на одном конце и уникальной системой измерения уровня жидкости на другом.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2"/>
          <p:cNvSpPr/>
          <p:nvPr/>
        </p:nvSpPr>
        <p:spPr>
          <a:xfrm>
            <a:off x="633600" y="2389680"/>
            <a:ext cx="250668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Основные Компоненты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3"/>
          <p:cNvSpPr/>
          <p:nvPr/>
        </p:nvSpPr>
        <p:spPr>
          <a:xfrm>
            <a:off x="633600" y="2853720"/>
            <a:ext cx="784008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251"/>
              </a:lnSpc>
              <a:buClr>
                <a:srgbClr val="3c3939"/>
              </a:buClr>
              <a:buFont typeface="Symbol" charset="2"/>
              <a:buChar char=""/>
            </a:pPr>
            <a:r>
              <a:rPr b="1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Кювета:</a:t>
            </a: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Длинный канал для распространения волн.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4"/>
          <p:cNvSpPr/>
          <p:nvPr/>
        </p:nvSpPr>
        <p:spPr>
          <a:xfrm>
            <a:off x="633600" y="3206520"/>
            <a:ext cx="784008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251"/>
              </a:lnSpc>
              <a:buClr>
                <a:srgbClr val="3c3939"/>
              </a:buClr>
              <a:buFont typeface="Symbol" charset="2"/>
              <a:buChar char=""/>
            </a:pPr>
            <a:r>
              <a:rPr b="1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Быстро Открывающаяся Дверца:</a:t>
            </a: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Механизм для генерации начального возмущения.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5"/>
          <p:cNvSpPr/>
          <p:nvPr/>
        </p:nvSpPr>
        <p:spPr>
          <a:xfrm>
            <a:off x="633600" y="3559680"/>
            <a:ext cx="784008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914400">
              <a:lnSpc>
                <a:spcPts val="2251"/>
              </a:lnSpc>
              <a:buClr>
                <a:srgbClr val="3c3939"/>
              </a:buClr>
              <a:buFont typeface="Symbol" charset="2"/>
              <a:buChar char=""/>
            </a:pPr>
            <a:r>
              <a:rPr b="1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Система Измерения Уровня:</a:t>
            </a: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Два вертикальных металлических электрода, измеряющие электропроводность воды.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6"/>
          <p:cNvSpPr/>
          <p:nvPr/>
        </p:nvSpPr>
        <p:spPr>
          <a:xfrm>
            <a:off x="633600" y="4320000"/>
            <a:ext cx="226224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Принцип Действия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7"/>
          <p:cNvSpPr/>
          <p:nvPr/>
        </p:nvSpPr>
        <p:spPr>
          <a:xfrm>
            <a:off x="633600" y="4783680"/>
            <a:ext cx="7840080" cy="14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Между электродами подается постоянное напряжение (около 3В). Водопроводная вода, содержащая ионы, проводит электрический ток. Чем выше уровень воды, тем больше смоченная площадь электродов, выше ток и ниже сопротивление. Калибровка позволяет связать ток с глубиной жидкости, тем самым давая возможность непрерывно отслеживать уровень воды.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" name="Image 0" descr="preencoded.png"/>
          <p:cNvPicPr/>
          <p:nvPr/>
        </p:nvPicPr>
        <p:blipFill>
          <a:blip r:embed="rId2"/>
          <a:stretch/>
        </p:blipFill>
        <p:spPr>
          <a:xfrm>
            <a:off x="8924040" y="2412360"/>
            <a:ext cx="5079240" cy="507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Text 8"/>
          <p:cNvSpPr/>
          <p:nvPr/>
        </p:nvSpPr>
        <p:spPr>
          <a:xfrm>
            <a:off x="8924040" y="7696080"/>
            <a:ext cx="507924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251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Рисунок 1.</a:t>
            </a: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Схема экспериментальной установки.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Text 0"/>
          <p:cNvSpPr/>
          <p:nvPr/>
        </p:nvSpPr>
        <p:spPr>
          <a:xfrm>
            <a:off x="6115320" y="585000"/>
            <a:ext cx="7885080" cy="11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4399"/>
              </a:lnSpc>
              <a:tabLst>
                <a:tab algn="l" pos="0"/>
              </a:tabLst>
            </a:pPr>
            <a:r>
              <a:rPr b="0" lang="en-US" sz="350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Описание Эксперимента: Генерация и Измерение Волны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1"/>
          <p:cNvSpPr/>
          <p:nvPr/>
        </p:nvSpPr>
        <p:spPr>
          <a:xfrm>
            <a:off x="6115320" y="1977120"/>
            <a:ext cx="788508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Для точного измерения скорости волны мы используем АЦП, управляемое программой на Python, которая синхронизирует открытие дверцы и запись данных.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Shape 2"/>
          <p:cNvSpPr/>
          <p:nvPr/>
        </p:nvSpPr>
        <p:spPr>
          <a:xfrm>
            <a:off x="6317280" y="2754000"/>
            <a:ext cx="21960" cy="4889520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Shape 3"/>
          <p:cNvSpPr/>
          <p:nvPr/>
        </p:nvSpPr>
        <p:spPr>
          <a:xfrm>
            <a:off x="6496560" y="2944800"/>
            <a:ext cx="537840" cy="21960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Shape 4"/>
          <p:cNvSpPr/>
          <p:nvPr/>
        </p:nvSpPr>
        <p:spPr>
          <a:xfrm>
            <a:off x="6115320" y="2754000"/>
            <a:ext cx="403200" cy="403200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5"/>
          <p:cNvSpPr/>
          <p:nvPr/>
        </p:nvSpPr>
        <p:spPr>
          <a:xfrm>
            <a:off x="6182640" y="2787840"/>
            <a:ext cx="26820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1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6"/>
          <p:cNvSpPr/>
          <p:nvPr/>
        </p:nvSpPr>
        <p:spPr>
          <a:xfrm>
            <a:off x="7215840" y="2815920"/>
            <a:ext cx="224496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Подготовка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7"/>
          <p:cNvSpPr/>
          <p:nvPr/>
        </p:nvSpPr>
        <p:spPr>
          <a:xfrm>
            <a:off x="7215840" y="3204360"/>
            <a:ext cx="67845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Дверца герметично закрыта, кювета наполнена водой до заданного уровня.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Shape 8"/>
          <p:cNvSpPr/>
          <p:nvPr/>
        </p:nvSpPr>
        <p:spPr>
          <a:xfrm>
            <a:off x="6496560" y="4041720"/>
            <a:ext cx="537840" cy="21960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Shape 9"/>
          <p:cNvSpPr/>
          <p:nvPr/>
        </p:nvSpPr>
        <p:spPr>
          <a:xfrm>
            <a:off x="6115320" y="3850920"/>
            <a:ext cx="403200" cy="403200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10"/>
          <p:cNvSpPr/>
          <p:nvPr/>
        </p:nvSpPr>
        <p:spPr>
          <a:xfrm>
            <a:off x="6182640" y="3884760"/>
            <a:ext cx="26820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2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11"/>
          <p:cNvSpPr/>
          <p:nvPr/>
        </p:nvSpPr>
        <p:spPr>
          <a:xfrm>
            <a:off x="7215840" y="3912840"/>
            <a:ext cx="224496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Генерация Волны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12"/>
          <p:cNvSpPr/>
          <p:nvPr/>
        </p:nvSpPr>
        <p:spPr>
          <a:xfrm>
            <a:off x="7215840" y="4301280"/>
            <a:ext cx="678456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Дверца быстро открывается, создавая возмущение, распространяющееся по кювете.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Shape 13"/>
          <p:cNvSpPr/>
          <p:nvPr/>
        </p:nvSpPr>
        <p:spPr>
          <a:xfrm>
            <a:off x="6496560" y="5425920"/>
            <a:ext cx="537840" cy="21960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Shape 14"/>
          <p:cNvSpPr/>
          <p:nvPr/>
        </p:nvSpPr>
        <p:spPr>
          <a:xfrm>
            <a:off x="6115320" y="5235480"/>
            <a:ext cx="403200" cy="403200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15"/>
          <p:cNvSpPr/>
          <p:nvPr/>
        </p:nvSpPr>
        <p:spPr>
          <a:xfrm>
            <a:off x="6182640" y="5268960"/>
            <a:ext cx="26820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3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16"/>
          <p:cNvSpPr/>
          <p:nvPr/>
        </p:nvSpPr>
        <p:spPr>
          <a:xfrm>
            <a:off x="7215840" y="5297040"/>
            <a:ext cx="224496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Регистрация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17"/>
          <p:cNvSpPr/>
          <p:nvPr/>
        </p:nvSpPr>
        <p:spPr>
          <a:xfrm>
            <a:off x="7215840" y="5685480"/>
            <a:ext cx="678456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Программа на Python регистрирует изменение напряжения на электродах у противоположного торца.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Shape 18"/>
          <p:cNvSpPr/>
          <p:nvPr/>
        </p:nvSpPr>
        <p:spPr>
          <a:xfrm>
            <a:off x="6496560" y="6810480"/>
            <a:ext cx="537840" cy="21960"/>
          </a:xfrm>
          <a:prstGeom prst="roundRect">
            <a:avLst>
              <a:gd name="adj" fmla="val 330155"/>
            </a:avLst>
          </a:prstGeom>
          <a:solidFill>
            <a:srgbClr val="c7c7d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Shape 19"/>
          <p:cNvSpPr/>
          <p:nvPr/>
        </p:nvSpPr>
        <p:spPr>
          <a:xfrm>
            <a:off x="6115320" y="6619680"/>
            <a:ext cx="403200" cy="403200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 20"/>
          <p:cNvSpPr/>
          <p:nvPr/>
        </p:nvSpPr>
        <p:spPr>
          <a:xfrm>
            <a:off x="6182640" y="6653520"/>
            <a:ext cx="26820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4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 21"/>
          <p:cNvSpPr/>
          <p:nvPr/>
        </p:nvSpPr>
        <p:spPr>
          <a:xfrm>
            <a:off x="7215840" y="6681600"/>
            <a:ext cx="224496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Расчет Скорости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22"/>
          <p:cNvSpPr/>
          <p:nvPr/>
        </p:nvSpPr>
        <p:spPr>
          <a:xfrm>
            <a:off x="7215840" y="7070040"/>
            <a:ext cx="6784560" cy="5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По времени между открытием дверцы и приходом волны, а также длине кюветы, вычисляется скорость.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2"/>
          <a:stretch/>
        </p:blipFill>
        <p:spPr>
          <a:xfrm>
            <a:off x="11558520" y="7357320"/>
            <a:ext cx="4885200" cy="180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2" descr=""/>
          <p:cNvPicPr/>
          <p:nvPr/>
        </p:nvPicPr>
        <p:blipFill>
          <a:blip r:embed="rId1"/>
          <a:stretch/>
        </p:blipFill>
        <p:spPr>
          <a:xfrm>
            <a:off x="-240840" y="1062720"/>
            <a:ext cx="8125200" cy="609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Text 0"/>
          <p:cNvSpPr/>
          <p:nvPr/>
        </p:nvSpPr>
        <p:spPr>
          <a:xfrm>
            <a:off x="505800" y="397440"/>
            <a:ext cx="1061352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549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Результаты Эксперимента: Калибровка и Первые Измерения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1"/>
          <p:cNvSpPr/>
          <p:nvPr/>
        </p:nvSpPr>
        <p:spPr>
          <a:xfrm>
            <a:off x="505800" y="1137600"/>
            <a:ext cx="1361772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Прежде чем приступить к основным измерениям, была проведена калибровка системы, чтобы связать показания напряжения с фактической глубиной жидкости.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 2"/>
          <p:cNvSpPr/>
          <p:nvPr/>
        </p:nvSpPr>
        <p:spPr>
          <a:xfrm>
            <a:off x="505800" y="8489880"/>
            <a:ext cx="663228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1800"/>
              </a:lnSpc>
              <a:tabLst>
                <a:tab algn="l" pos="0"/>
              </a:tabLst>
            </a:pPr>
            <a:r>
              <a:rPr b="1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Рисунок 2.</a:t>
            </a: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Калибровочный график зависимости напряжения от глубины жидкости.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3"/>
          <p:cNvSpPr/>
          <p:nvPr/>
        </p:nvSpPr>
        <p:spPr>
          <a:xfrm>
            <a:off x="7499160" y="1661400"/>
            <a:ext cx="663228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Калибровочный график демонстрирует линейную зависимость, что позволяет с высокой точностью переводить измеренные напряжения в значения глубины воды.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4"/>
          <p:cNvSpPr/>
          <p:nvPr/>
        </p:nvSpPr>
        <p:spPr>
          <a:xfrm>
            <a:off x="7499160" y="2268360"/>
            <a:ext cx="284472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Начальные Измерения Скорости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5"/>
          <p:cNvSpPr/>
          <p:nvPr/>
        </p:nvSpPr>
        <p:spPr>
          <a:xfrm>
            <a:off x="7499160" y="2638440"/>
            <a:ext cx="663228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Мы провели три серии измерений для разных уровней воды: 40 мм, 80 мм и 105 мм. На каждом графике чётко виден момент прихода волны.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Shape 6"/>
          <p:cNvSpPr/>
          <p:nvPr/>
        </p:nvSpPr>
        <p:spPr>
          <a:xfrm>
            <a:off x="7499160" y="3263400"/>
            <a:ext cx="6632280" cy="1273680"/>
          </a:xfrm>
          <a:prstGeom prst="roundRect">
            <a:avLst>
              <a:gd name="adj" fmla="val 4762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Shape 7"/>
          <p:cNvSpPr/>
          <p:nvPr/>
        </p:nvSpPr>
        <p:spPr>
          <a:xfrm>
            <a:off x="7506720" y="3270960"/>
            <a:ext cx="6616800" cy="41868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8"/>
          <p:cNvSpPr/>
          <p:nvPr/>
        </p:nvSpPr>
        <p:spPr>
          <a:xfrm>
            <a:off x="7651080" y="3365280"/>
            <a:ext cx="301536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40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 9"/>
          <p:cNvSpPr/>
          <p:nvPr/>
        </p:nvSpPr>
        <p:spPr>
          <a:xfrm>
            <a:off x="10963800" y="3365280"/>
            <a:ext cx="301536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0,63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Shape 10"/>
          <p:cNvSpPr/>
          <p:nvPr/>
        </p:nvSpPr>
        <p:spPr>
          <a:xfrm>
            <a:off x="7506720" y="3691080"/>
            <a:ext cx="6616800" cy="41868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11"/>
          <p:cNvSpPr/>
          <p:nvPr/>
        </p:nvSpPr>
        <p:spPr>
          <a:xfrm>
            <a:off x="7651080" y="3785400"/>
            <a:ext cx="301536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80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12"/>
          <p:cNvSpPr/>
          <p:nvPr/>
        </p:nvSpPr>
        <p:spPr>
          <a:xfrm>
            <a:off x="10963800" y="3785400"/>
            <a:ext cx="301536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1,02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Shape 13"/>
          <p:cNvSpPr/>
          <p:nvPr/>
        </p:nvSpPr>
        <p:spPr>
          <a:xfrm>
            <a:off x="7506720" y="4110840"/>
            <a:ext cx="6616800" cy="41868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 14"/>
          <p:cNvSpPr/>
          <p:nvPr/>
        </p:nvSpPr>
        <p:spPr>
          <a:xfrm>
            <a:off x="7651080" y="4205160"/>
            <a:ext cx="301536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105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 15"/>
          <p:cNvSpPr/>
          <p:nvPr/>
        </p:nvSpPr>
        <p:spPr>
          <a:xfrm>
            <a:off x="10963800" y="4205160"/>
            <a:ext cx="301536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8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1,17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 16"/>
          <p:cNvSpPr/>
          <p:nvPr/>
        </p:nvSpPr>
        <p:spPr>
          <a:xfrm>
            <a:off x="7499160" y="4700880"/>
            <a:ext cx="663228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1800"/>
              </a:lnSpc>
              <a:tabLst>
                <a:tab algn="l" pos="0"/>
              </a:tabLst>
            </a:pPr>
            <a:r>
              <a:rPr b="1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Таблица 1.</a:t>
            </a: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Зависимость скорости волны от глубины воды.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4" name="Picture 3" descr=""/>
          <p:cNvPicPr/>
          <p:nvPr/>
        </p:nvPicPr>
        <p:blipFill>
          <a:blip r:embed="rId2"/>
          <a:stretch/>
        </p:blipFill>
        <p:spPr>
          <a:xfrm>
            <a:off x="10667520" y="7155000"/>
            <a:ext cx="4885200" cy="180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 0"/>
          <p:cNvSpPr/>
          <p:nvPr/>
        </p:nvSpPr>
        <p:spPr>
          <a:xfrm>
            <a:off x="496080" y="389880"/>
            <a:ext cx="1020852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450"/>
              </a:lnSpc>
              <a:tabLst>
                <a:tab algn="l" pos="0"/>
              </a:tabLst>
            </a:pPr>
            <a:r>
              <a:rPr b="0" lang="en-US" sz="275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Анализ Данных: Квадрат Скорости и Линейная Зависимость</a:t>
            </a:r>
            <a:endParaRPr b="0" lang="en-US" sz="2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 1"/>
          <p:cNvSpPr/>
          <p:nvPr/>
        </p:nvSpPr>
        <p:spPr>
          <a:xfrm>
            <a:off x="496080" y="1116360"/>
            <a:ext cx="1363716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Согласно теории мелкой воды, квадрат скорости распространения волны должен линейно зависеть от глубины жидкости. Наши экспериментальные данные прекрасно подтверждают это предположение.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2"/>
          <p:cNvSpPr/>
          <p:nvPr/>
        </p:nvSpPr>
        <p:spPr>
          <a:xfrm>
            <a:off x="496080" y="8694360"/>
            <a:ext cx="6645240" cy="2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1749"/>
              </a:lnSpc>
              <a:tabLst>
                <a:tab algn="l" pos="0"/>
              </a:tabLst>
            </a:pPr>
            <a:r>
              <a:rPr b="1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Рисунок 6.</a:t>
            </a: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 График зависимости квадрата скорости волны от уровня воды.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Shape 3"/>
          <p:cNvSpPr/>
          <p:nvPr/>
        </p:nvSpPr>
        <p:spPr>
          <a:xfrm>
            <a:off x="7495560" y="2101320"/>
            <a:ext cx="6645240" cy="1107720"/>
          </a:xfrm>
          <a:prstGeom prst="roundRect">
            <a:avLst>
              <a:gd name="adj" fmla="val 6597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Shape 4"/>
          <p:cNvSpPr/>
          <p:nvPr/>
        </p:nvSpPr>
        <p:spPr>
          <a:xfrm>
            <a:off x="7495560" y="2086200"/>
            <a:ext cx="6645240" cy="59760"/>
          </a:xfrm>
          <a:prstGeom prst="roundRect">
            <a:avLst>
              <a:gd name="adj" fmla="val 97669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Shape 5"/>
          <p:cNvSpPr/>
          <p:nvPr/>
        </p:nvSpPr>
        <p:spPr>
          <a:xfrm>
            <a:off x="10606320" y="1888920"/>
            <a:ext cx="424080" cy="424080"/>
          </a:xfrm>
          <a:prstGeom prst="roundRect">
            <a:avLst>
              <a:gd name="adj" fmla="val 215066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 6"/>
          <p:cNvSpPr/>
          <p:nvPr/>
        </p:nvSpPr>
        <p:spPr>
          <a:xfrm>
            <a:off x="10733760" y="1995120"/>
            <a:ext cx="168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Raleway"/>
                <a:ea typeface="Raleway"/>
              </a:rPr>
              <a:t>1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7"/>
          <p:cNvSpPr/>
          <p:nvPr/>
        </p:nvSpPr>
        <p:spPr>
          <a:xfrm>
            <a:off x="7652520" y="2455560"/>
            <a:ext cx="222408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Теоретическое Ожидание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 8"/>
          <p:cNvSpPr/>
          <p:nvPr/>
        </p:nvSpPr>
        <p:spPr>
          <a:xfrm>
            <a:off x="7652520" y="2818800"/>
            <a:ext cx="6331320" cy="23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Теория предсказывает </a:t>
            </a:r>
            <a:r>
              <a:rPr b="0" i="1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c^2 = gh</a:t>
            </a: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, что указывает на линейную зависимость.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Shape 9"/>
          <p:cNvSpPr/>
          <p:nvPr/>
        </p:nvSpPr>
        <p:spPr>
          <a:xfrm>
            <a:off x="7495560" y="3564360"/>
            <a:ext cx="6645240" cy="1326960"/>
          </a:xfrm>
          <a:prstGeom prst="roundRect">
            <a:avLst>
              <a:gd name="adj" fmla="val 5508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Shape 10"/>
          <p:cNvSpPr/>
          <p:nvPr/>
        </p:nvSpPr>
        <p:spPr>
          <a:xfrm>
            <a:off x="7495560" y="3549240"/>
            <a:ext cx="6645240" cy="59760"/>
          </a:xfrm>
          <a:prstGeom prst="roundRect">
            <a:avLst>
              <a:gd name="adj" fmla="val 97669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Shape 11"/>
          <p:cNvSpPr/>
          <p:nvPr/>
        </p:nvSpPr>
        <p:spPr>
          <a:xfrm>
            <a:off x="10606320" y="3351960"/>
            <a:ext cx="424080" cy="424080"/>
          </a:xfrm>
          <a:prstGeom prst="roundRect">
            <a:avLst>
              <a:gd name="adj" fmla="val 215066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Text 12"/>
          <p:cNvSpPr/>
          <p:nvPr/>
        </p:nvSpPr>
        <p:spPr>
          <a:xfrm>
            <a:off x="10733760" y="3458160"/>
            <a:ext cx="168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Raleway"/>
                <a:ea typeface="Raleway"/>
              </a:rPr>
              <a:t>2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Text 13"/>
          <p:cNvSpPr/>
          <p:nvPr/>
        </p:nvSpPr>
        <p:spPr>
          <a:xfrm>
            <a:off x="7652520" y="3918600"/>
            <a:ext cx="317232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Экспериментальное Подтверждение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 14"/>
          <p:cNvSpPr/>
          <p:nvPr/>
        </p:nvSpPr>
        <p:spPr>
          <a:xfrm>
            <a:off x="7652520" y="4281840"/>
            <a:ext cx="633132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Точки на графике хорошо ложатся на прямую линию, что подтверждает линейность зависимости в рамках погрешности измерений.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Shape 15"/>
          <p:cNvSpPr/>
          <p:nvPr/>
        </p:nvSpPr>
        <p:spPr>
          <a:xfrm>
            <a:off x="7495560" y="5246640"/>
            <a:ext cx="6645240" cy="1326960"/>
          </a:xfrm>
          <a:prstGeom prst="roundRect">
            <a:avLst>
              <a:gd name="adj" fmla="val 5508"/>
            </a:avLst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Shape 16"/>
          <p:cNvSpPr/>
          <p:nvPr/>
        </p:nvSpPr>
        <p:spPr>
          <a:xfrm>
            <a:off x="7495560" y="5231520"/>
            <a:ext cx="6645240" cy="59760"/>
          </a:xfrm>
          <a:prstGeom prst="roundRect">
            <a:avLst>
              <a:gd name="adj" fmla="val 97669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800" bIns="-18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2" name="Shape 17"/>
          <p:cNvSpPr/>
          <p:nvPr/>
        </p:nvSpPr>
        <p:spPr>
          <a:xfrm>
            <a:off x="10606320" y="5034240"/>
            <a:ext cx="424080" cy="424080"/>
          </a:xfrm>
          <a:prstGeom prst="roundRect">
            <a:avLst>
              <a:gd name="adj" fmla="val 215066"/>
            </a:avLst>
          </a:prstGeom>
          <a:solidFill>
            <a:srgbClr val="1b1b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 18"/>
          <p:cNvSpPr/>
          <p:nvPr/>
        </p:nvSpPr>
        <p:spPr>
          <a:xfrm>
            <a:off x="10733760" y="5140440"/>
            <a:ext cx="1688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1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ffffff"/>
                </a:solidFill>
                <a:effectLst/>
                <a:uFillTx/>
                <a:latin typeface="Raleway"/>
                <a:ea typeface="Raleway"/>
              </a:rPr>
              <a:t>3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 19"/>
          <p:cNvSpPr/>
          <p:nvPr/>
        </p:nvSpPr>
        <p:spPr>
          <a:xfrm>
            <a:off x="7652520" y="5600880"/>
            <a:ext cx="1770840" cy="22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Значимость</a:t>
            </a:r>
            <a:endParaRPr b="0" lang="en-U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 20"/>
          <p:cNvSpPr/>
          <p:nvPr/>
        </p:nvSpPr>
        <p:spPr>
          <a:xfrm>
            <a:off x="7652520" y="5964120"/>
            <a:ext cx="633132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Результаты показывают высокую сходимость экспериментальных данных с фундаментальными законами гидродинамики.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6" name="Picture 2" descr=""/>
          <p:cNvPicPr/>
          <p:nvPr/>
        </p:nvPicPr>
        <p:blipFill>
          <a:blip r:embed="rId1"/>
          <a:stretch/>
        </p:blipFill>
        <p:spPr>
          <a:xfrm>
            <a:off x="12187080" y="6871680"/>
            <a:ext cx="4885200" cy="180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-125280" y="2057400"/>
            <a:ext cx="7475040" cy="5606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320" cy="822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Text 0"/>
          <p:cNvSpPr/>
          <p:nvPr/>
        </p:nvSpPr>
        <p:spPr>
          <a:xfrm>
            <a:off x="6186240" y="727560"/>
            <a:ext cx="7742880" cy="12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4901"/>
              </a:lnSpc>
              <a:tabLst>
                <a:tab algn="l" pos="0"/>
              </a:tabLst>
            </a:pPr>
            <a:r>
              <a:rPr b="0" lang="en-US" sz="3900" strike="noStrike" u="none">
                <a:solidFill>
                  <a:srgbClr val="1b1b27"/>
                </a:solidFill>
                <a:effectLst/>
                <a:uFillTx/>
                <a:latin typeface="Raleway"/>
                <a:ea typeface="Raleway"/>
              </a:rPr>
              <a:t>Вывод: Подтверждение Теории Мелкой Воды</a:t>
            </a:r>
            <a:endParaRPr b="0" lang="en-US" sz="3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Text 1"/>
          <p:cNvSpPr/>
          <p:nvPr/>
        </p:nvSpPr>
        <p:spPr>
          <a:xfrm>
            <a:off x="6186240" y="2277000"/>
            <a:ext cx="77428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Проведенный эксперимент убедительно демонстрирует соответствие полученных результатов теоретическим предсказаниям для волн в мелкой воде.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Shape 2"/>
          <p:cNvSpPr/>
          <p:nvPr/>
        </p:nvSpPr>
        <p:spPr>
          <a:xfrm>
            <a:off x="6186240" y="3142080"/>
            <a:ext cx="3771000" cy="2126520"/>
          </a:xfrm>
          <a:prstGeom prst="roundRect">
            <a:avLst>
              <a:gd name="adj" fmla="val 22559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Text 3"/>
          <p:cNvSpPr/>
          <p:nvPr/>
        </p:nvSpPr>
        <p:spPr>
          <a:xfrm>
            <a:off x="6393960" y="3349440"/>
            <a:ext cx="278748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Линейная Зависимость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Text 4"/>
          <p:cNvSpPr/>
          <p:nvPr/>
        </p:nvSpPr>
        <p:spPr>
          <a:xfrm>
            <a:off x="6393960" y="3782160"/>
            <a:ext cx="335592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График зависимости квадрата скорости волны от глубины жидкости показал чёткую линейную корреляцию.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Shape 5"/>
          <p:cNvSpPr/>
          <p:nvPr/>
        </p:nvSpPr>
        <p:spPr>
          <a:xfrm>
            <a:off x="10158120" y="3142080"/>
            <a:ext cx="3771000" cy="2126520"/>
          </a:xfrm>
          <a:prstGeom prst="roundRect">
            <a:avLst>
              <a:gd name="adj" fmla="val 22559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Text 6"/>
          <p:cNvSpPr/>
          <p:nvPr/>
        </p:nvSpPr>
        <p:spPr>
          <a:xfrm>
            <a:off x="10365840" y="3349440"/>
            <a:ext cx="288216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Подтверждение Теории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Text 7"/>
          <p:cNvSpPr/>
          <p:nvPr/>
        </p:nvSpPr>
        <p:spPr>
          <a:xfrm>
            <a:off x="10365840" y="3782160"/>
            <a:ext cx="335592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Теория распространения волн на мелкой воде подтверждена в пределах точности проведенных измерений.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Shape 8"/>
          <p:cNvSpPr/>
          <p:nvPr/>
        </p:nvSpPr>
        <p:spPr>
          <a:xfrm>
            <a:off x="6186240" y="5469480"/>
            <a:ext cx="7742880" cy="1486440"/>
          </a:xfrm>
          <a:prstGeom prst="roundRect">
            <a:avLst>
              <a:gd name="adj" fmla="val 32266"/>
            </a:avLst>
          </a:prstGeom>
          <a:solidFill>
            <a:srgbClr val="e1e1ea"/>
          </a:solidFill>
          <a:ln w="7620">
            <a:solidFill>
              <a:srgbClr val="c7c7d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 9"/>
          <p:cNvSpPr/>
          <p:nvPr/>
        </p:nvSpPr>
        <p:spPr>
          <a:xfrm>
            <a:off x="6393960" y="5677200"/>
            <a:ext cx="3039480" cy="3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3c3939"/>
                </a:solidFill>
                <a:effectLst/>
                <a:uFillTx/>
                <a:latin typeface="Raleway"/>
                <a:ea typeface="Raleway"/>
              </a:rPr>
              <a:t>Успешное Исследование</a:t>
            </a:r>
            <a:endParaRPr b="0" lang="en-US" sz="1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Text 10"/>
          <p:cNvSpPr/>
          <p:nvPr/>
        </p:nvSpPr>
        <p:spPr>
          <a:xfrm>
            <a:off x="6393960" y="6109560"/>
            <a:ext cx="73278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Цели работы достигнуты: установка собрана, данные обработаны, результаты проанализированы.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Text 11"/>
          <p:cNvSpPr/>
          <p:nvPr/>
        </p:nvSpPr>
        <p:spPr>
          <a:xfrm>
            <a:off x="6186240" y="7182000"/>
            <a:ext cx="774288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3c3939"/>
                </a:solidFill>
                <a:effectLst/>
                <a:uFillTx/>
                <a:latin typeface="Roboto"/>
                <a:ea typeface="Roboto"/>
              </a:rPr>
              <a:t>Благодарим за внимание!</a:t>
            </a:r>
            <a:endParaRPr b="0" lang="en-US" sz="1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1" name="Picture 2" descr=""/>
          <p:cNvPicPr/>
          <p:nvPr/>
        </p:nvPicPr>
        <p:blipFill>
          <a:blip r:embed="rId2"/>
          <a:stretch/>
        </p:blipFill>
        <p:spPr>
          <a:xfrm>
            <a:off x="11739600" y="7182000"/>
            <a:ext cx="4885200" cy="180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LibreOffice/25.8.2.2$Linux_X86_64 LibreOffice_project/580$Build-2</Application>
  <AppVersion>15.0000</AppVersion>
  <Words>844</Words>
  <Paragraphs>114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2025-11-25T11:14:27Z</dcterms:created>
  <dc:creator>admin</dc:creator>
  <dc:description/>
  <dc:language>en-US</dc:language>
  <cp:lastModifiedBy/>
  <dcterms:modified xsi:type="dcterms:W3CDTF">2025-11-25T14:42:46Z</dcterms:modified>
  <cp:revision>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Произвольный</vt:lpwstr>
  </property>
  <property fmtid="{D5CDD505-2E9C-101B-9397-08002B2CF9AE}" pid="4" name="Slides">
    <vt:i4>10</vt:i4>
  </property>
</Properties>
</file>